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5-1.png>
</file>

<file path=ppt/media/image-5-2.png>
</file>

<file path=ppt/media/image-8-1.png>
</file>

<file path=ppt/media/image-9-1.png>
</file>

<file path=ppt/media/image-9-10.svg>
</file>

<file path=ppt/media/image-9-2.svg>
</file>

<file path=ppt/media/image-9-3.png>
</file>

<file path=ppt/media/image-9-4.svg>
</file>

<file path=ppt/media/image-9-5.png>
</file>

<file path=ppt/media/image-9-6.svg>
</file>

<file path=ppt/media/image-9-7.png>
</file>

<file path=ppt/media/image-9-8.svg>
</file>

<file path=ppt/media/image-9-9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svg"/><Relationship Id="rId3" Type="http://schemas.openxmlformats.org/officeDocument/2006/relationships/image" Target="../media/image-9-3.png"/><Relationship Id="rId4" Type="http://schemas.openxmlformats.org/officeDocument/2006/relationships/image" Target="../media/image-9-4.svg"/><Relationship Id="rId5" Type="http://schemas.openxmlformats.org/officeDocument/2006/relationships/image" Target="../media/image-9-5.png"/><Relationship Id="rId6" Type="http://schemas.openxmlformats.org/officeDocument/2006/relationships/image" Target="../media/image-9-6.svg"/><Relationship Id="rId7" Type="http://schemas.openxmlformats.org/officeDocument/2006/relationships/image" Target="../media/image-9-7.png"/><Relationship Id="rId8" Type="http://schemas.openxmlformats.org/officeDocument/2006/relationships/image" Target="../media/image-9-8.svg"/><Relationship Id="rId9" Type="http://schemas.openxmlformats.org/officeDocument/2006/relationships/image" Target="../media/image-9-9.png"/><Relationship Id="rId10" Type="http://schemas.openxmlformats.org/officeDocument/2006/relationships/image" Target="../media/image-9-10.svg"/><Relationship Id="rId11" Type="http://schemas.openxmlformats.org/officeDocument/2006/relationships/slideLayout" Target="../slideLayouts/slideLayout10.xml"/><Relationship Id="rId1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0650" y="346472"/>
            <a:ext cx="9676805" cy="393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Market Share Analysis &amp; Competitive Positioning</a:t>
            </a:r>
            <a:endParaRPr lang="en-US" sz="2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0650" y="991791"/>
            <a:ext cx="9570601" cy="654819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40650" y="7681555"/>
            <a:ext cx="13749099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comprehensive analysis of Tredence's market position, competitive differentiation, and customer engagement strategies in the data analytics services landscape.</a:t>
            </a:r>
            <a:endParaRPr lang="en-US" sz="9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1847" y="494109"/>
            <a:ext cx="4298037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Competitor Comparison</a:t>
            </a:r>
            <a:endParaRPr lang="en-US" sz="2200" dirty="0"/>
          </a:p>
        </p:txBody>
      </p:sp>
      <p:sp>
        <p:nvSpPr>
          <p:cNvPr id="3" name="Shape 1"/>
          <p:cNvSpPr/>
          <p:nvPr/>
        </p:nvSpPr>
        <p:spPr>
          <a:xfrm>
            <a:off x="491847" y="1126450"/>
            <a:ext cx="13646706" cy="3692843"/>
          </a:xfrm>
          <a:prstGeom prst="roundRect">
            <a:avLst>
              <a:gd name="adj" fmla="val 159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99467" y="1134070"/>
            <a:ext cx="13631466" cy="4086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639961" y="1225987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Differentiator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3370064" y="1225987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6096357" y="1225987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Fractal Analytics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8822650" y="1225987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Tiger Analytics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11548943" y="1225987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Evalueserve</a:t>
            </a:r>
            <a:endParaRPr lang="en-US" sz="1100" dirty="0"/>
          </a:p>
        </p:txBody>
      </p:sp>
      <p:sp>
        <p:nvSpPr>
          <p:cNvPr id="10" name="Shape 8"/>
          <p:cNvSpPr/>
          <p:nvPr/>
        </p:nvSpPr>
        <p:spPr>
          <a:xfrm>
            <a:off x="499467" y="1542693"/>
            <a:ext cx="13631466" cy="4086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639961" y="1634609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Last-Mile Focus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3370064" y="1634609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Proprietary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6096357" y="1634609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Behavioral science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8822650" y="1634609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Strong performer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11548943" y="1634609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 Speed focus</a:t>
            </a:r>
            <a:endParaRPr lang="en-US" sz="1100" dirty="0"/>
          </a:p>
        </p:txBody>
      </p:sp>
      <p:sp>
        <p:nvSpPr>
          <p:cNvPr id="16" name="Shape 14"/>
          <p:cNvSpPr/>
          <p:nvPr/>
        </p:nvSpPr>
        <p:spPr>
          <a:xfrm>
            <a:off x="499467" y="1951315"/>
            <a:ext cx="13631466" cy="4086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639961" y="2043232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Vertical Depth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3370064" y="2043232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Retail/CPG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6096357" y="2043232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 Multi-industry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8822650" y="2043232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 Balanced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11548943" y="2043232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Diverse</a:t>
            </a:r>
            <a:endParaRPr lang="en-US" sz="1100" dirty="0"/>
          </a:p>
        </p:txBody>
      </p:sp>
      <p:sp>
        <p:nvSpPr>
          <p:cNvPr id="22" name="Shape 20"/>
          <p:cNvSpPr/>
          <p:nvPr/>
        </p:nvSpPr>
        <p:spPr>
          <a:xfrm>
            <a:off x="499467" y="2359938"/>
            <a:ext cx="13631466" cy="4086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639961" y="2451854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Accelerators/IP</a:t>
            </a:r>
            <a:endParaRPr lang="en-US" sz="1100" dirty="0"/>
          </a:p>
        </p:txBody>
      </p:sp>
      <p:sp>
        <p:nvSpPr>
          <p:cNvPr id="24" name="Text 22"/>
          <p:cNvSpPr/>
          <p:nvPr/>
        </p:nvSpPr>
        <p:spPr>
          <a:xfrm>
            <a:off x="3370064" y="2451854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140+ ATOM.AI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6096357" y="2451854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 Moderate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8822650" y="2451854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Emerging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11548943" y="2451854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 Limited</a:t>
            </a:r>
            <a:endParaRPr lang="en-US" sz="1100" dirty="0"/>
          </a:p>
        </p:txBody>
      </p:sp>
      <p:sp>
        <p:nvSpPr>
          <p:cNvPr id="28" name="Shape 26"/>
          <p:cNvSpPr/>
          <p:nvPr/>
        </p:nvSpPr>
        <p:spPr>
          <a:xfrm>
            <a:off x="499467" y="2768560"/>
            <a:ext cx="13631466" cy="4086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639961" y="2860477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GenAI/Agents</a:t>
            </a:r>
            <a:endParaRPr lang="en-US" sz="1100" dirty="0"/>
          </a:p>
        </p:txBody>
      </p:sp>
      <p:sp>
        <p:nvSpPr>
          <p:cNvPr id="30" name="Text 28"/>
          <p:cNvSpPr/>
          <p:nvPr/>
        </p:nvSpPr>
        <p:spPr>
          <a:xfrm>
            <a:off x="3370064" y="2860477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Leadership</a:t>
            </a:r>
            <a:endParaRPr lang="en-US" sz="1100" dirty="0"/>
          </a:p>
        </p:txBody>
      </p:sp>
      <p:sp>
        <p:nvSpPr>
          <p:cNvPr id="31" name="Text 29"/>
          <p:cNvSpPr/>
          <p:nvPr/>
        </p:nvSpPr>
        <p:spPr>
          <a:xfrm>
            <a:off x="6096357" y="2860477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 Strong</a:t>
            </a:r>
            <a:endParaRPr lang="en-US" sz="1100" dirty="0"/>
          </a:p>
        </p:txBody>
      </p:sp>
      <p:sp>
        <p:nvSpPr>
          <p:cNvPr id="32" name="Text 30"/>
          <p:cNvSpPr/>
          <p:nvPr/>
        </p:nvSpPr>
        <p:spPr>
          <a:xfrm>
            <a:off x="8822650" y="2860477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Growing</a:t>
            </a:r>
            <a:endParaRPr lang="en-US" sz="1100" dirty="0"/>
          </a:p>
        </p:txBody>
      </p:sp>
      <p:sp>
        <p:nvSpPr>
          <p:cNvPr id="33" name="Text 31"/>
          <p:cNvSpPr/>
          <p:nvPr/>
        </p:nvSpPr>
        <p:spPr>
          <a:xfrm>
            <a:off x="11548943" y="2860477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Developing</a:t>
            </a:r>
            <a:endParaRPr lang="en-US" sz="1100" dirty="0"/>
          </a:p>
        </p:txBody>
      </p:sp>
      <p:sp>
        <p:nvSpPr>
          <p:cNvPr id="34" name="Shape 32"/>
          <p:cNvSpPr/>
          <p:nvPr/>
        </p:nvSpPr>
        <p:spPr>
          <a:xfrm>
            <a:off x="499467" y="3177183"/>
            <a:ext cx="13631466" cy="4086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39961" y="3269099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NPS/Customer Loyalty</a:t>
            </a:r>
            <a:endParaRPr lang="en-US" sz="1100" dirty="0"/>
          </a:p>
        </p:txBody>
      </p:sp>
      <p:sp>
        <p:nvSpPr>
          <p:cNvPr id="36" name="Text 34"/>
          <p:cNvSpPr/>
          <p:nvPr/>
        </p:nvSpPr>
        <p:spPr>
          <a:xfrm>
            <a:off x="3370064" y="3269099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57 NPS</a:t>
            </a:r>
            <a:endParaRPr lang="en-US" sz="1100" dirty="0"/>
          </a:p>
        </p:txBody>
      </p:sp>
      <p:sp>
        <p:nvSpPr>
          <p:cNvPr id="37" name="Text 35"/>
          <p:cNvSpPr/>
          <p:nvPr/>
        </p:nvSpPr>
        <p:spPr>
          <a:xfrm>
            <a:off x="6096357" y="3269099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 Strong</a:t>
            </a:r>
            <a:endParaRPr lang="en-US" sz="1100" dirty="0"/>
          </a:p>
        </p:txBody>
      </p:sp>
      <p:sp>
        <p:nvSpPr>
          <p:cNvPr id="38" name="Text 36"/>
          <p:cNvSpPr/>
          <p:nvPr/>
        </p:nvSpPr>
        <p:spPr>
          <a:xfrm>
            <a:off x="8822650" y="3269099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 Competitive</a:t>
            </a:r>
            <a:endParaRPr lang="en-US" sz="1100" dirty="0"/>
          </a:p>
        </p:txBody>
      </p:sp>
      <p:sp>
        <p:nvSpPr>
          <p:cNvPr id="39" name="Text 37"/>
          <p:cNvSpPr/>
          <p:nvPr/>
        </p:nvSpPr>
        <p:spPr>
          <a:xfrm>
            <a:off x="11548943" y="3269099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Solid</a:t>
            </a:r>
            <a:endParaRPr lang="en-US" sz="1100" dirty="0"/>
          </a:p>
        </p:txBody>
      </p:sp>
      <p:sp>
        <p:nvSpPr>
          <p:cNvPr id="40" name="Shape 38"/>
          <p:cNvSpPr/>
          <p:nvPr/>
        </p:nvSpPr>
        <p:spPr>
          <a:xfrm>
            <a:off x="499467" y="3585805"/>
            <a:ext cx="13631466" cy="4086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639961" y="3677722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Revenue Efficiency</a:t>
            </a:r>
            <a:endParaRPr lang="en-US" sz="1100" dirty="0"/>
          </a:p>
        </p:txBody>
      </p:sp>
      <p:sp>
        <p:nvSpPr>
          <p:cNvPr id="42" name="Text 40"/>
          <p:cNvSpPr/>
          <p:nvPr/>
        </p:nvSpPr>
        <p:spPr>
          <a:xfrm>
            <a:off x="3370064" y="3677722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$314.6K/emp</a:t>
            </a:r>
            <a:endParaRPr lang="en-US" sz="1100" dirty="0"/>
          </a:p>
        </p:txBody>
      </p:sp>
      <p:sp>
        <p:nvSpPr>
          <p:cNvPr id="43" name="Text 41"/>
          <p:cNvSpPr/>
          <p:nvPr/>
        </p:nvSpPr>
        <p:spPr>
          <a:xfrm>
            <a:off x="6096357" y="3677722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$315K/emp</a:t>
            </a:r>
            <a:endParaRPr lang="en-US" sz="1100" dirty="0"/>
          </a:p>
        </p:txBody>
      </p:sp>
      <p:sp>
        <p:nvSpPr>
          <p:cNvPr id="44" name="Text 42"/>
          <p:cNvSpPr/>
          <p:nvPr/>
        </p:nvSpPr>
        <p:spPr>
          <a:xfrm>
            <a:off x="8822650" y="3677722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$314K/emp</a:t>
            </a:r>
            <a:endParaRPr lang="en-US" sz="1100" dirty="0"/>
          </a:p>
        </p:txBody>
      </p:sp>
      <p:sp>
        <p:nvSpPr>
          <p:cNvPr id="45" name="Text 43"/>
          <p:cNvSpPr/>
          <p:nvPr/>
        </p:nvSpPr>
        <p:spPr>
          <a:xfrm>
            <a:off x="11548943" y="3677722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 $142.8K/emp</a:t>
            </a:r>
            <a:endParaRPr lang="en-US" sz="1100" dirty="0"/>
          </a:p>
        </p:txBody>
      </p:sp>
      <p:sp>
        <p:nvSpPr>
          <p:cNvPr id="46" name="Shape 44"/>
          <p:cNvSpPr/>
          <p:nvPr/>
        </p:nvSpPr>
        <p:spPr>
          <a:xfrm>
            <a:off x="499467" y="3994428"/>
            <a:ext cx="13631466" cy="4086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639961" y="4086344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Scale</a:t>
            </a:r>
            <a:endParaRPr lang="en-US" sz="1100" dirty="0"/>
          </a:p>
        </p:txBody>
      </p:sp>
      <p:sp>
        <p:nvSpPr>
          <p:cNvPr id="48" name="Text 46"/>
          <p:cNvSpPr/>
          <p:nvPr/>
        </p:nvSpPr>
        <p:spPr>
          <a:xfrm>
            <a:off x="3370064" y="4086344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 $794M</a:t>
            </a:r>
            <a:endParaRPr lang="en-US" sz="1100" dirty="0"/>
          </a:p>
        </p:txBody>
      </p:sp>
      <p:sp>
        <p:nvSpPr>
          <p:cNvPr id="49" name="Text 47"/>
          <p:cNvSpPr/>
          <p:nvPr/>
        </p:nvSpPr>
        <p:spPr>
          <a:xfrm>
            <a:off x="6096357" y="4086344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$1.94B</a:t>
            </a:r>
            <a:endParaRPr lang="en-US" sz="1100" dirty="0"/>
          </a:p>
        </p:txBody>
      </p:sp>
      <p:sp>
        <p:nvSpPr>
          <p:cNvPr id="50" name="Text 48"/>
          <p:cNvSpPr/>
          <p:nvPr/>
        </p:nvSpPr>
        <p:spPr>
          <a:xfrm>
            <a:off x="8822650" y="4086344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$2.0B</a:t>
            </a:r>
            <a:endParaRPr lang="en-US" sz="1100" dirty="0"/>
          </a:p>
        </p:txBody>
      </p:sp>
      <p:sp>
        <p:nvSpPr>
          <p:cNvPr id="51" name="Text 49"/>
          <p:cNvSpPr/>
          <p:nvPr/>
        </p:nvSpPr>
        <p:spPr>
          <a:xfrm>
            <a:off x="11548943" y="4086344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$928M</a:t>
            </a:r>
            <a:endParaRPr lang="en-US" sz="1100" dirty="0"/>
          </a:p>
        </p:txBody>
      </p:sp>
      <p:sp>
        <p:nvSpPr>
          <p:cNvPr id="52" name="Shape 50"/>
          <p:cNvSpPr/>
          <p:nvPr/>
        </p:nvSpPr>
        <p:spPr>
          <a:xfrm>
            <a:off x="499467" y="4403050"/>
            <a:ext cx="13631466" cy="4086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639961" y="4494967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Global Presence</a:t>
            </a:r>
            <a:endParaRPr lang="en-US" sz="1100" dirty="0"/>
          </a:p>
        </p:txBody>
      </p:sp>
      <p:sp>
        <p:nvSpPr>
          <p:cNvPr id="54" name="Text 52"/>
          <p:cNvSpPr/>
          <p:nvPr/>
        </p:nvSpPr>
        <p:spPr>
          <a:xfrm>
            <a:off x="3370064" y="4494967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 Expanding</a:t>
            </a:r>
            <a:endParaRPr lang="en-US" sz="1100" dirty="0"/>
          </a:p>
        </p:txBody>
      </p:sp>
      <p:sp>
        <p:nvSpPr>
          <p:cNvPr id="55" name="Text 53"/>
          <p:cNvSpPr/>
          <p:nvPr/>
        </p:nvSpPr>
        <p:spPr>
          <a:xfrm>
            <a:off x="6096357" y="4494967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★★★★★ 17 offices</a:t>
            </a:r>
            <a:endParaRPr lang="en-US" sz="1100" dirty="0"/>
          </a:p>
        </p:txBody>
      </p:sp>
      <p:sp>
        <p:nvSpPr>
          <p:cNvPr id="56" name="Text 54"/>
          <p:cNvSpPr/>
          <p:nvPr/>
        </p:nvSpPr>
        <p:spPr>
          <a:xfrm>
            <a:off x="8822650" y="4494967"/>
            <a:ext cx="243768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 12+ offices</a:t>
            </a:r>
            <a:endParaRPr lang="en-US" sz="1100" dirty="0"/>
          </a:p>
        </p:txBody>
      </p:sp>
      <p:sp>
        <p:nvSpPr>
          <p:cNvPr id="57" name="Text 55"/>
          <p:cNvSpPr/>
          <p:nvPr/>
        </p:nvSpPr>
        <p:spPr>
          <a:xfrm>
            <a:off x="11548943" y="4494967"/>
            <a:ext cx="2441496" cy="224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★★★★ 5+ countries</a:t>
            </a:r>
            <a:endParaRPr lang="en-US" sz="1100" dirty="0"/>
          </a:p>
        </p:txBody>
      </p:sp>
      <p:sp>
        <p:nvSpPr>
          <p:cNvPr id="58" name="Shape 56"/>
          <p:cNvSpPr/>
          <p:nvPr/>
        </p:nvSpPr>
        <p:spPr>
          <a:xfrm>
            <a:off x="491847" y="5047668"/>
            <a:ext cx="13646706" cy="25122"/>
          </a:xfrm>
          <a:prstGeom prst="rect">
            <a:avLst/>
          </a:prstGeom>
          <a:solidFill>
            <a:srgbClr val="333F70">
              <a:alpha val="50000"/>
            </a:srgbClr>
          </a:solidFill>
          <a:ln/>
        </p:spPr>
      </p:sp>
      <p:sp>
        <p:nvSpPr>
          <p:cNvPr id="59" name="Text 57"/>
          <p:cNvSpPr/>
          <p:nvPr/>
        </p:nvSpPr>
        <p:spPr>
          <a:xfrm>
            <a:off x="491847" y="5283518"/>
            <a:ext cx="2810947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6A68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Summary</a:t>
            </a:r>
            <a:endParaRPr lang="en-US" sz="2200" dirty="0"/>
          </a:p>
        </p:txBody>
      </p:sp>
      <p:sp>
        <p:nvSpPr>
          <p:cNvPr id="60" name="Text 58"/>
          <p:cNvSpPr/>
          <p:nvPr/>
        </p:nvSpPr>
        <p:spPr>
          <a:xfrm>
            <a:off x="491847" y="5845612"/>
            <a:ext cx="13646706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 has emerged as a </a:t>
            </a:r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specialist analytics leader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positioned uniquely at the intersection of data science execution and last-mile business value realization. With $794.7 million in revenue and recognition as a Forrester Leader in Customer Analytics (Q2 2025) and Everest Group Leader in Data &amp; AI Services, Tredence competes effectively despite being smaller than generalist competitors like Accenture or volume-focused peers like Evalueserve.</a:t>
            </a:r>
            <a:endParaRPr lang="en-US" sz="1100" dirty="0"/>
          </a:p>
        </p:txBody>
      </p:sp>
      <p:sp>
        <p:nvSpPr>
          <p:cNvPr id="61" name="Text 59"/>
          <p:cNvSpPr/>
          <p:nvPr/>
        </p:nvSpPr>
        <p:spPr>
          <a:xfrm>
            <a:off x="491847" y="6678097"/>
            <a:ext cx="13646706" cy="449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company's differentiation rests on </a:t>
            </a:r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vertical domain expertise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(particularly retail/CPG), </a:t>
            </a:r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accelerator-driven speed-to-value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 hyperscaler partnerships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and </a:t>
            </a:r>
            <a:pPr algn="l" indent="0" marL="0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agentic AI leadership</a:t>
            </a:r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Its superior revenue per employee ($314,600 vs. Evalueserve's $142,800) and industry-leading NPS (57) indicate strong operational efficiency and customer satisfaction despite higher perceived work intensity.</a:t>
            </a:r>
            <a:endParaRPr lang="en-US" sz="1100" dirty="0"/>
          </a:p>
        </p:txBody>
      </p:sp>
      <p:sp>
        <p:nvSpPr>
          <p:cNvPr id="62" name="Text 60"/>
          <p:cNvSpPr/>
          <p:nvPr/>
        </p:nvSpPr>
        <p:spPr>
          <a:xfrm>
            <a:off x="491847" y="7285792"/>
            <a:ext cx="13646706" cy="449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 the market shifts from insight generation to autonomous AI-driven value realization—Tredence's core focus—the company is positioned for continued premium growth, though talent retention and geographic concentration remain near-term challenges requiring strategic investment.</a:t>
            </a:r>
            <a:endParaRPr 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9357"/>
            <a:ext cx="40412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6A68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Market Share Analysis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964412"/>
            <a:ext cx="91374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Market Share Limitations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01335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Direct market share data for individual vendors in the data analytics services market is not publicly available through traditional sources. However, market analysis reveals: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79319"/>
            <a:ext cx="474392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Estimated Positioning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93790" y="48447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Global Data Analytics Market Context (2024)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628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addressable market: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$69.5 billion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globally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9050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 estimated share: ~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1.1-1.2%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(based on $794.7M revenue)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3472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Evalueserve estimated share: ~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1.3-1.4%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(based on $928.5M revenue)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18235"/>
            <a:ext cx="1118044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6A68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Specialist Analytics Services Quadrant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252186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19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2289810" y="3283982"/>
            <a:ext cx="33874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Qualified Providers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3774400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number of providers evaluated in the specialist analytics services market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456884" y="2252186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8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9023271" y="3283982"/>
            <a:ext cx="3246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Leaders Identified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56884" y="3774400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42% concentration among leaders in the competitive landscape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982170"/>
            <a:ext cx="31973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Tredence Position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556331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Positioned in Leader quadrant as one of 8 leaders among 19 qualified providers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982170"/>
            <a:ext cx="37022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Evalueserve Position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599521" y="556331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Positioned as Leader in Customer Analytics specifically per Forrester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7483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Remaining providers distributed among Product/Market Challengers and Contenders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441019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Top Market Players by Revenue</a:t>
            </a:r>
            <a:endParaRPr lang="en-US" sz="1750" dirty="0"/>
          </a:p>
        </p:txBody>
      </p:sp>
      <p:sp>
        <p:nvSpPr>
          <p:cNvPr id="3" name="Shape 1"/>
          <p:cNvSpPr/>
          <p:nvPr/>
        </p:nvSpPr>
        <p:spPr>
          <a:xfrm>
            <a:off x="396835" y="822127"/>
            <a:ext cx="6861691" cy="881658"/>
          </a:xfrm>
          <a:prstGeom prst="roundRect">
            <a:avLst>
              <a:gd name="adj" fmla="val 54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17803" y="94309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Accenture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17803" y="1188244"/>
            <a:ext cx="661975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$53.7 billion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517803" y="1437680"/>
            <a:ext cx="6619756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Large integrated consulting including analytics</a:t>
            </a:r>
            <a:endParaRPr lang="en-US" sz="700" dirty="0"/>
          </a:p>
        </p:txBody>
      </p:sp>
      <p:sp>
        <p:nvSpPr>
          <p:cNvPr id="7" name="Shape 5"/>
          <p:cNvSpPr/>
          <p:nvPr/>
        </p:nvSpPr>
        <p:spPr>
          <a:xfrm>
            <a:off x="7371874" y="822127"/>
            <a:ext cx="6861691" cy="881658"/>
          </a:xfrm>
          <a:prstGeom prst="roundRect">
            <a:avLst>
              <a:gd name="adj" fmla="val 54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492841" y="94309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Deloitte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7492841" y="1188244"/>
            <a:ext cx="661975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Estimated $50B+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7492841" y="1437680"/>
            <a:ext cx="6619756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Integrated services</a:t>
            </a:r>
            <a:endParaRPr lang="en-US" sz="700" dirty="0"/>
          </a:p>
        </p:txBody>
      </p:sp>
      <p:sp>
        <p:nvSpPr>
          <p:cNvPr id="11" name="Shape 9"/>
          <p:cNvSpPr/>
          <p:nvPr/>
        </p:nvSpPr>
        <p:spPr>
          <a:xfrm>
            <a:off x="396835" y="1817132"/>
            <a:ext cx="6861691" cy="881658"/>
          </a:xfrm>
          <a:prstGeom prst="roundRect">
            <a:avLst>
              <a:gd name="adj" fmla="val 54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17803" y="1938099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Tiger Analytics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517803" y="2183249"/>
            <a:ext cx="661975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$2.0 billion</a:t>
            </a:r>
            <a:endParaRPr lang="en-US" sz="850" dirty="0"/>
          </a:p>
        </p:txBody>
      </p:sp>
      <p:sp>
        <p:nvSpPr>
          <p:cNvPr id="14" name="Text 12"/>
          <p:cNvSpPr/>
          <p:nvPr/>
        </p:nvSpPr>
        <p:spPr>
          <a:xfrm>
            <a:off x="517803" y="2432685"/>
            <a:ext cx="6619756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Specialist analytics peer</a:t>
            </a:r>
            <a:endParaRPr lang="en-US" sz="700" dirty="0"/>
          </a:p>
        </p:txBody>
      </p:sp>
      <p:sp>
        <p:nvSpPr>
          <p:cNvPr id="15" name="Shape 13"/>
          <p:cNvSpPr/>
          <p:nvPr/>
        </p:nvSpPr>
        <p:spPr>
          <a:xfrm>
            <a:off x="7371874" y="1817132"/>
            <a:ext cx="6861691" cy="881658"/>
          </a:xfrm>
          <a:prstGeom prst="roundRect">
            <a:avLst>
              <a:gd name="adj" fmla="val 540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492841" y="1938099"/>
            <a:ext cx="154566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Fractal Analytics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7492841" y="2183249"/>
            <a:ext cx="661975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$1.94 billion</a:t>
            </a:r>
            <a:endParaRPr lang="en-US" sz="850" dirty="0"/>
          </a:p>
        </p:txBody>
      </p:sp>
      <p:sp>
        <p:nvSpPr>
          <p:cNvPr id="18" name="Text 16"/>
          <p:cNvSpPr/>
          <p:nvPr/>
        </p:nvSpPr>
        <p:spPr>
          <a:xfrm>
            <a:off x="7492841" y="2432685"/>
            <a:ext cx="6619756" cy="145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Specialist analytics peer</a:t>
            </a:r>
            <a:endParaRPr lang="en-US" sz="700" dirty="0"/>
          </a:p>
        </p:txBody>
      </p:sp>
      <p:sp>
        <p:nvSpPr>
          <p:cNvPr id="19" name="Text 17"/>
          <p:cNvSpPr/>
          <p:nvPr/>
        </p:nvSpPr>
        <p:spPr>
          <a:xfrm>
            <a:off x="396835" y="293965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Evalueserve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396835" y="3230166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$928.5 million</a:t>
            </a:r>
            <a:endParaRPr lang="en-US" sz="850" dirty="0"/>
          </a:p>
        </p:txBody>
      </p:sp>
      <p:sp>
        <p:nvSpPr>
          <p:cNvPr id="21" name="Text 19"/>
          <p:cNvSpPr/>
          <p:nvPr/>
        </p:nvSpPr>
        <p:spPr>
          <a:xfrm>
            <a:off x="7461171" y="293965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Tredence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7461171" y="3230166"/>
            <a:ext cx="6780014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$794.7 million</a:t>
            </a:r>
            <a:endParaRPr lang="en-US" sz="850" dirty="0"/>
          </a:p>
        </p:txBody>
      </p:sp>
      <p:sp>
        <p:nvSpPr>
          <p:cNvPr id="23" name="Text 21"/>
          <p:cNvSpPr/>
          <p:nvPr/>
        </p:nvSpPr>
        <p:spPr>
          <a:xfrm>
            <a:off x="396835" y="36411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 Sigma: $784.6 million (specialist analytics peer)</a:t>
            </a:r>
            <a:endParaRPr lang="en-US" sz="850" dirty="0"/>
          </a:p>
        </p:txBody>
      </p:sp>
      <p:pic>
        <p:nvPicPr>
          <p:cNvPr id="2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3950137"/>
            <a:ext cx="8619411" cy="589740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429" y="601623"/>
            <a:ext cx="9058632" cy="545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26A68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CPG/Retail Vertical Market Share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763429" y="1583174"/>
            <a:ext cx="13103543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Within high-value retail vertical, Tredence demonstrates concentrated strength: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2629495" y="3595449"/>
            <a:ext cx="2683073" cy="545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80%</a:t>
            </a:r>
            <a:endParaRPr lang="en-US" sz="42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35054" y="2232065"/>
            <a:ext cx="3272076" cy="327207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276951" y="5776793"/>
            <a:ext cx="3388400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Top Global Retailers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763429" y="6248400"/>
            <a:ext cx="6415445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Claims 8 of top 10 global retailers as clients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9317593" y="3595449"/>
            <a:ext cx="2683073" cy="545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50"/>
              </a:lnSpc>
              <a:buNone/>
            </a:pPr>
            <a:r>
              <a:rPr lang="en-US" sz="42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$2T+</a:t>
            </a:r>
            <a:endParaRPr lang="en-US" sz="42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3152" y="2232065"/>
            <a:ext cx="3272076" cy="327207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882301" y="5776793"/>
            <a:ext cx="3553897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Revenue Partnership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7451527" y="6248400"/>
            <a:ext cx="6415445" cy="697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Represents partnership with retailers controlling $2+ trillion in revenue</a:t>
            </a:r>
            <a:endParaRPr lang="en-US" sz="1700" dirty="0"/>
          </a:p>
        </p:txBody>
      </p:sp>
      <p:sp>
        <p:nvSpPr>
          <p:cNvPr id="12" name="Text 8"/>
          <p:cNvSpPr/>
          <p:nvPr/>
        </p:nvSpPr>
        <p:spPr>
          <a:xfrm>
            <a:off x="763429" y="7191732"/>
            <a:ext cx="13103543" cy="436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Likely dominates retail analytics services market share within Top 100 retailers globally</a:t>
            </a:r>
            <a:endParaRPr lang="en-US" sz="2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2699" y="504944"/>
            <a:ext cx="4955143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6A68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Engagement Strategies</a:t>
            </a:r>
            <a:endParaRPr lang="en-US" sz="1800" dirty="0"/>
          </a:p>
        </p:txBody>
      </p:sp>
      <p:sp>
        <p:nvSpPr>
          <p:cNvPr id="3" name="Text 1"/>
          <p:cNvSpPr/>
          <p:nvPr/>
        </p:nvSpPr>
        <p:spPr>
          <a:xfrm>
            <a:off x="642699" y="865227"/>
            <a:ext cx="9744313" cy="573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Multi-Layered Engagement Model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642699" y="1512451"/>
            <a:ext cx="6100048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Strategic Engagement Framework: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642699" y="2132052"/>
            <a:ext cx="183594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1400" dirty="0"/>
          </a:p>
        </p:txBody>
      </p:sp>
      <p:sp>
        <p:nvSpPr>
          <p:cNvPr id="6" name="Shape 4"/>
          <p:cNvSpPr/>
          <p:nvPr/>
        </p:nvSpPr>
        <p:spPr>
          <a:xfrm>
            <a:off x="642699" y="2421136"/>
            <a:ext cx="6580703" cy="2286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7" name="Text 5"/>
          <p:cNvSpPr/>
          <p:nvPr/>
        </p:nvSpPr>
        <p:spPr>
          <a:xfrm>
            <a:off x="642699" y="2558653"/>
            <a:ext cx="5193268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Foundry and Factory Delivery Model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642699" y="2955727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Foundry Phase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Co-innovation workshops during conceptualization enabling preliminary engineering work and business case validation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642699" y="3607356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Factory Phase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Rapid deployment of production-ready solutions leveraging pre-built accelerators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642699" y="4258985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Outcome</a:t>
            </a:r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Faster time-to-value, reduced risk, and clear phased business case validation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7406997" y="2132052"/>
            <a:ext cx="183594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7406997" y="2421136"/>
            <a:ext cx="6580703" cy="2286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3" name="Text 11"/>
          <p:cNvSpPr/>
          <p:nvPr/>
        </p:nvSpPr>
        <p:spPr>
          <a:xfrm>
            <a:off x="7406997" y="2558653"/>
            <a:ext cx="6076117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Centers of Excellence (CoE) Establishment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7406997" y="2955727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 partners with clients to establish dedicated analytics CoEs within client organizations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7406997" y="3607356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Combines Tredence expertise with client domain knowledge for sustainable capability transfer</a:t>
            </a:r>
            <a:endParaRPr lang="en-US" sz="1400" dirty="0"/>
          </a:p>
        </p:txBody>
      </p:sp>
      <p:sp>
        <p:nvSpPr>
          <p:cNvPr id="16" name="Text 14"/>
          <p:cNvSpPr/>
          <p:nvPr/>
        </p:nvSpPr>
        <p:spPr>
          <a:xfrm>
            <a:off x="7406997" y="4258985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Ongoing advisory relationships create stickiness beyond individual projects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642699" y="5167670"/>
            <a:ext cx="183594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642699" y="5456753"/>
            <a:ext cx="6580703" cy="2286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9" name="Text 17"/>
          <p:cNvSpPr/>
          <p:nvPr/>
        </p:nvSpPr>
        <p:spPr>
          <a:xfrm>
            <a:off x="642699" y="5594271"/>
            <a:ext cx="4288393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Outcome-Based Partnerships</a:t>
            </a:r>
            <a:endParaRPr lang="en-US" sz="1800" dirty="0"/>
          </a:p>
        </p:txBody>
      </p:sp>
      <p:sp>
        <p:nvSpPr>
          <p:cNvPr id="20" name="Text 18"/>
          <p:cNvSpPr/>
          <p:nvPr/>
        </p:nvSpPr>
        <p:spPr>
          <a:xfrm>
            <a:off x="642699" y="5991344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NPS-driven engagement with industry-leading 94% NPS across 1,000+ projects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642699" y="6642973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Performance-tied engagements where Tredence success correlates with client business outcomes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2699" y="7294602"/>
            <a:ext cx="6580703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Joint investment in outcomes supports outcomes-based pricing models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7406997" y="5167670"/>
            <a:ext cx="183594" cy="229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333F7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04</a:t>
            </a:r>
            <a:endParaRPr lang="en-US" sz="1400" dirty="0"/>
          </a:p>
        </p:txBody>
      </p:sp>
      <p:sp>
        <p:nvSpPr>
          <p:cNvPr id="24" name="Shape 22"/>
          <p:cNvSpPr/>
          <p:nvPr/>
        </p:nvSpPr>
        <p:spPr>
          <a:xfrm>
            <a:off x="7406997" y="5456753"/>
            <a:ext cx="6580703" cy="22860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25" name="Text 23"/>
          <p:cNvSpPr/>
          <p:nvPr/>
        </p:nvSpPr>
        <p:spPr>
          <a:xfrm>
            <a:off x="7406997" y="5594271"/>
            <a:ext cx="3316486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Executive Engagement</a:t>
            </a:r>
            <a:endParaRPr lang="en-US" sz="1800" dirty="0"/>
          </a:p>
        </p:txBody>
      </p:sp>
      <p:sp>
        <p:nvSpPr>
          <p:cNvPr id="26" name="Text 24"/>
          <p:cNvSpPr/>
          <p:nvPr/>
        </p:nvSpPr>
        <p:spPr>
          <a:xfrm>
            <a:off x="7406997" y="5991344"/>
            <a:ext cx="6580703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CEO/Co-founder engagement on strategic accounts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7406997" y="6349246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Executive workshops on last-mile adoption and AI transformation strategy</a:t>
            </a:r>
            <a:endParaRPr lang="en-US" sz="1400" dirty="0"/>
          </a:p>
        </p:txBody>
      </p:sp>
      <p:sp>
        <p:nvSpPr>
          <p:cNvPr id="28" name="Text 26"/>
          <p:cNvSpPr/>
          <p:nvPr/>
        </p:nvSpPr>
        <p:spPr>
          <a:xfrm>
            <a:off x="7406997" y="7000875"/>
            <a:ext cx="6580703" cy="587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Thought leadership positioning through analyst presentations and speaking engagements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3522" y="434935"/>
            <a:ext cx="5776317" cy="3954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Ongoing Relationship Models</a:t>
            </a:r>
            <a:endParaRPr lang="en-US" sz="2450" dirty="0"/>
          </a:p>
        </p:txBody>
      </p:sp>
      <p:sp>
        <p:nvSpPr>
          <p:cNvPr id="3" name="Shape 1"/>
          <p:cNvSpPr/>
          <p:nvPr/>
        </p:nvSpPr>
        <p:spPr>
          <a:xfrm>
            <a:off x="553522" y="1146572"/>
            <a:ext cx="6682621" cy="956905"/>
          </a:xfrm>
          <a:prstGeom prst="roundRect">
            <a:avLst>
              <a:gd name="adj" fmla="val 11467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30662" y="1146572"/>
            <a:ext cx="91440" cy="956905"/>
          </a:xfrm>
          <a:prstGeom prst="roundRect">
            <a:avLst>
              <a:gd name="adj" fmla="val 72650"/>
            </a:avLst>
          </a:prstGeom>
          <a:solidFill>
            <a:srgbClr val="26A688"/>
          </a:solidFill>
          <a:ln/>
        </p:spPr>
      </p:sp>
      <p:sp>
        <p:nvSpPr>
          <p:cNvPr id="5" name="Text 3"/>
          <p:cNvSpPr/>
          <p:nvPr/>
        </p:nvSpPr>
        <p:spPr>
          <a:xfrm>
            <a:off x="803077" y="1327547"/>
            <a:ext cx="4069556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Account Management Structure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803077" y="1669613"/>
            <a:ext cx="6252091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Dedicated customer success teams assigned to major accounts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7394258" y="1146572"/>
            <a:ext cx="6682621" cy="956905"/>
          </a:xfrm>
          <a:prstGeom prst="roundRect">
            <a:avLst>
              <a:gd name="adj" fmla="val 11467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71398" y="1146572"/>
            <a:ext cx="91440" cy="956905"/>
          </a:xfrm>
          <a:prstGeom prst="roundRect">
            <a:avLst>
              <a:gd name="adj" fmla="val 72650"/>
            </a:avLst>
          </a:prstGeom>
          <a:solidFill>
            <a:srgbClr val="26A688"/>
          </a:solidFill>
          <a:ln/>
        </p:spPr>
      </p:sp>
      <p:sp>
        <p:nvSpPr>
          <p:cNvPr id="9" name="Text 7"/>
          <p:cNvSpPr/>
          <p:nvPr/>
        </p:nvSpPr>
        <p:spPr>
          <a:xfrm>
            <a:off x="7643813" y="1327547"/>
            <a:ext cx="3452455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Quarterly Business Reviews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643813" y="1669613"/>
            <a:ext cx="6252091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 discussions on ROI realization and next use-case identification</a:t>
            </a:r>
            <a:endParaRPr lang="en-US" sz="1200" dirty="0"/>
          </a:p>
        </p:txBody>
      </p:sp>
      <p:sp>
        <p:nvSpPr>
          <p:cNvPr id="11" name="Shape 9"/>
          <p:cNvSpPr/>
          <p:nvPr/>
        </p:nvSpPr>
        <p:spPr>
          <a:xfrm>
            <a:off x="553522" y="2261592"/>
            <a:ext cx="6682621" cy="1209794"/>
          </a:xfrm>
          <a:prstGeom prst="roundRect">
            <a:avLst>
              <a:gd name="adj" fmla="val 9070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30662" y="2261592"/>
            <a:ext cx="91440" cy="1209794"/>
          </a:xfrm>
          <a:prstGeom prst="roundRect">
            <a:avLst>
              <a:gd name="adj" fmla="val 72650"/>
            </a:avLst>
          </a:prstGeom>
          <a:solidFill>
            <a:srgbClr val="26A688"/>
          </a:solidFill>
          <a:ln/>
        </p:spPr>
      </p:sp>
      <p:sp>
        <p:nvSpPr>
          <p:cNvPr id="13" name="Text 11"/>
          <p:cNvSpPr/>
          <p:nvPr/>
        </p:nvSpPr>
        <p:spPr>
          <a:xfrm>
            <a:off x="803077" y="2442567"/>
            <a:ext cx="2807018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Innovation Workshops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803077" y="2784634"/>
            <a:ext cx="6252091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Regular sessions to identify new AI/analytics applications leveraging emerging technologies</a:t>
            </a:r>
            <a:endParaRPr lang="en-US" sz="1200" dirty="0"/>
          </a:p>
        </p:txBody>
      </p:sp>
      <p:sp>
        <p:nvSpPr>
          <p:cNvPr id="15" name="Shape 13"/>
          <p:cNvSpPr/>
          <p:nvPr/>
        </p:nvSpPr>
        <p:spPr>
          <a:xfrm>
            <a:off x="7394258" y="2261592"/>
            <a:ext cx="6682621" cy="1209794"/>
          </a:xfrm>
          <a:prstGeom prst="roundRect">
            <a:avLst>
              <a:gd name="adj" fmla="val 9070"/>
            </a:avLst>
          </a:prstGeom>
          <a:solidFill>
            <a:srgbClr val="FFFFFF"/>
          </a:solidFill>
          <a:ln w="22860">
            <a:solidFill>
              <a:srgbClr val="BCDBD4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71398" y="2261592"/>
            <a:ext cx="91440" cy="1209794"/>
          </a:xfrm>
          <a:prstGeom prst="roundRect">
            <a:avLst>
              <a:gd name="adj" fmla="val 72650"/>
            </a:avLst>
          </a:prstGeom>
          <a:solidFill>
            <a:srgbClr val="26A688"/>
          </a:solidFill>
          <a:ln/>
        </p:spPr>
      </p:sp>
      <p:sp>
        <p:nvSpPr>
          <p:cNvPr id="17" name="Text 15"/>
          <p:cNvSpPr/>
          <p:nvPr/>
        </p:nvSpPr>
        <p:spPr>
          <a:xfrm>
            <a:off x="7643813" y="2442567"/>
            <a:ext cx="279511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Training &amp; Enablement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643813" y="2784634"/>
            <a:ext cx="6252091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Investment in client team upskilling to increase self-service and reduce dependency on Tredence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553522" y="3708559"/>
            <a:ext cx="4358640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6A68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Platform-Based Engagement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553522" y="4242316"/>
            <a:ext cx="1352335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Through ATOM.AI and accelerator offerings, Tredence enables: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553522" y="4673084"/>
            <a:ext cx="1352335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Faster client self-service capability development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553522" y="4981218"/>
            <a:ext cx="1352335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Reduced implementation timelines from years to weeks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553522" y="5289352"/>
            <a:ext cx="1352335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Technology licensing models creating recurring revenue streams vs. one-time project fees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553522" y="5597485"/>
            <a:ext cx="1352335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Platform communities fostering peer learning and best practice sharing</a:t>
            </a:r>
            <a:endParaRPr lang="en-US" sz="1200" dirty="0"/>
          </a:p>
        </p:txBody>
      </p:sp>
      <p:sp>
        <p:nvSpPr>
          <p:cNvPr id="25" name="Text 23"/>
          <p:cNvSpPr/>
          <p:nvPr/>
        </p:nvSpPr>
        <p:spPr>
          <a:xfrm>
            <a:off x="553522" y="6087547"/>
            <a:ext cx="5007531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Feedback Mechanisms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553522" y="6621304"/>
            <a:ext cx="1352335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Systematic NPS tracking with closed-loop follow-up on detractor feedback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553522" y="6929438"/>
            <a:ext cx="1352335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 advisory boards for strategic account input on product roadmap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553522" y="7237571"/>
            <a:ext cx="1352335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Digital customer portal for issue tracking and solution access</a:t>
            </a:r>
            <a:endParaRPr lang="en-US" sz="1200" dirty="0"/>
          </a:p>
        </p:txBody>
      </p:sp>
      <p:sp>
        <p:nvSpPr>
          <p:cNvPr id="29" name="Text 27"/>
          <p:cNvSpPr/>
          <p:nvPr/>
        </p:nvSpPr>
        <p:spPr>
          <a:xfrm>
            <a:off x="553522" y="7545705"/>
            <a:ext cx="13523357" cy="2528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Proactive health checks and utilization reviews on platform licenses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26168"/>
            <a:ext cx="645914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6A68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Differentiation vs. Market Competitors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2774990"/>
            <a:ext cx="645914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Core Differentiation Strategy</a:t>
            </a:r>
            <a:endParaRPr lang="en-US" sz="6150" dirty="0"/>
          </a:p>
        </p:txBody>
      </p:sp>
      <p:sp>
        <p:nvSpPr>
          <p:cNvPr id="5" name="Text 2"/>
          <p:cNvSpPr/>
          <p:nvPr/>
        </p:nvSpPr>
        <p:spPr>
          <a:xfrm>
            <a:off x="793790" y="6049804"/>
            <a:ext cx="645914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 differentiates through </a:t>
            </a:r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three pillars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792956"/>
            <a:ext cx="338078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6A68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Five Key Differentiators</a:t>
            </a:r>
            <a:endParaRPr lang="en-US" sz="1750" dirty="0"/>
          </a:p>
        </p:txBody>
      </p:sp>
      <p:sp>
        <p:nvSpPr>
          <p:cNvPr id="3" name="Shape 1"/>
          <p:cNvSpPr/>
          <p:nvPr/>
        </p:nvSpPr>
        <p:spPr>
          <a:xfrm>
            <a:off x="396835" y="1303258"/>
            <a:ext cx="4536638" cy="3554373"/>
          </a:xfrm>
          <a:prstGeom prst="roundRect">
            <a:avLst>
              <a:gd name="adj" fmla="val 134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517803" y="142422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6A688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11386" y="1517809"/>
            <a:ext cx="152995" cy="15299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17803" y="1877735"/>
            <a:ext cx="285440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1. Last-Mile Adoption Philosophy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517803" y="2122884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Unlike competitors focused on insight generation, Tredence uniquely emphasizes </a:t>
            </a:r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operationalizing insights into business value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This manifests as:</a:t>
            </a:r>
            <a:endParaRPr lang="en-US" sz="850" dirty="0"/>
          </a:p>
        </p:txBody>
      </p:sp>
      <p:sp>
        <p:nvSpPr>
          <p:cNvPr id="8" name="Text 5"/>
          <p:cNvSpPr/>
          <p:nvPr/>
        </p:nvSpPr>
        <p:spPr>
          <a:xfrm>
            <a:off x="517803" y="2553772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Embedding insights into client applications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Solutions activate insights within client production systems rather than delivering static reports</a:t>
            </a:r>
            <a:endParaRPr lang="en-US" sz="850" dirty="0"/>
          </a:p>
        </p:txBody>
      </p:sp>
      <p:sp>
        <p:nvSpPr>
          <p:cNvPr id="9" name="Text 6"/>
          <p:cNvSpPr/>
          <p:nvPr/>
        </p:nvSpPr>
        <p:spPr>
          <a:xfrm>
            <a:off x="517803" y="2956322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Agentic AI focus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Reducing consultant dependency by building autonomous systems that sustain value post-engagement</a:t>
            </a:r>
            <a:endParaRPr lang="en-US" sz="850" dirty="0"/>
          </a:p>
        </p:txBody>
      </p:sp>
      <p:sp>
        <p:nvSpPr>
          <p:cNvPr id="10" name="Text 7"/>
          <p:cNvSpPr/>
          <p:nvPr/>
        </p:nvSpPr>
        <p:spPr>
          <a:xfrm>
            <a:off x="517803" y="3358872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Outcomes measurement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Client success defined by business impact metrics (revenue uplift, cost reduction) not just technical deployment</a:t>
            </a:r>
            <a:endParaRPr lang="en-US" sz="850" dirty="0"/>
          </a:p>
        </p:txBody>
      </p:sp>
      <p:sp>
        <p:nvSpPr>
          <p:cNvPr id="11" name="Text 8"/>
          <p:cNvSpPr/>
          <p:nvPr/>
        </p:nvSpPr>
        <p:spPr>
          <a:xfrm>
            <a:off x="517803" y="3761423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White-box solutions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Transferring solutions to client ownership ensuring sustainability and adoption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517803" y="4192310"/>
            <a:ext cx="4294703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Competitive Advantage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While Fractal and Tiger Analytics provide strong data science, and Evalueserve excels in speed-to-insights, Tredence uniquely owns the "activation" layer where most value realization actually occurs.</a:t>
            </a:r>
            <a:endParaRPr lang="en-US" sz="850" dirty="0"/>
          </a:p>
        </p:txBody>
      </p:sp>
      <p:sp>
        <p:nvSpPr>
          <p:cNvPr id="13" name="Shape 10"/>
          <p:cNvSpPr/>
          <p:nvPr/>
        </p:nvSpPr>
        <p:spPr>
          <a:xfrm>
            <a:off x="5046821" y="1303258"/>
            <a:ext cx="4536638" cy="3554373"/>
          </a:xfrm>
          <a:prstGeom prst="roundRect">
            <a:avLst>
              <a:gd name="adj" fmla="val 134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167789" y="142422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6A688"/>
          </a:solidFill>
          <a:ln/>
        </p:spPr>
      </p:sp>
      <p:pic>
        <p:nvPicPr>
          <p:cNvPr id="15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61372" y="1517809"/>
            <a:ext cx="152995" cy="15299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5167789" y="1877735"/>
            <a:ext cx="2972753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2. Vertical-First Domain Expertise</a:t>
            </a:r>
            <a:endParaRPr lang="en-US" sz="1100" dirty="0"/>
          </a:p>
        </p:txBody>
      </p:sp>
      <p:sp>
        <p:nvSpPr>
          <p:cNvPr id="17" name="Text 13"/>
          <p:cNvSpPr/>
          <p:nvPr/>
        </p:nvSpPr>
        <p:spPr>
          <a:xfrm>
            <a:off x="5167789" y="2122884"/>
            <a:ext cx="429470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Tredence's focused approach on key verticals vs. horizontal positioning:</a:t>
            </a:r>
            <a:endParaRPr lang="en-US" sz="850" dirty="0"/>
          </a:p>
        </p:txBody>
      </p:sp>
      <p:sp>
        <p:nvSpPr>
          <p:cNvPr id="18" name="Text 14"/>
          <p:cNvSpPr/>
          <p:nvPr/>
        </p:nvSpPr>
        <p:spPr>
          <a:xfrm>
            <a:off x="5167789" y="2372320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Retail mastery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8 of top 10 global retailers as clients, enabling deep pattern recognition across industry leaders</a:t>
            </a:r>
            <a:endParaRPr lang="en-US" sz="850" dirty="0"/>
          </a:p>
        </p:txBody>
      </p:sp>
      <p:sp>
        <p:nvSpPr>
          <p:cNvPr id="19" name="Text 15"/>
          <p:cNvSpPr/>
          <p:nvPr/>
        </p:nvSpPr>
        <p:spPr>
          <a:xfrm>
            <a:off x="5167789" y="2774871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CPG depth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6 of top 10 CPG companies, translating to battle-tested solutions for industry-specific challenges</a:t>
            </a:r>
            <a:endParaRPr lang="en-US" sz="850" dirty="0"/>
          </a:p>
        </p:txBody>
      </p:sp>
      <p:sp>
        <p:nvSpPr>
          <p:cNvPr id="20" name="Text 16"/>
          <p:cNvSpPr/>
          <p:nvPr/>
        </p:nvSpPr>
        <p:spPr>
          <a:xfrm>
            <a:off x="5167789" y="3177421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Industry-specific accelerators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140+ ATOM.AI accelerators purpose-built for retail, CPG, BFSI, healthcare rather than generic frameworks</a:t>
            </a:r>
            <a:endParaRPr lang="en-US" sz="850" dirty="0"/>
          </a:p>
        </p:txBody>
      </p:sp>
      <p:sp>
        <p:nvSpPr>
          <p:cNvPr id="21" name="Text 17"/>
          <p:cNvSpPr/>
          <p:nvPr/>
        </p:nvSpPr>
        <p:spPr>
          <a:xfrm>
            <a:off x="5167789" y="3579971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Vertical hiring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Recruiting senior retail/CPG practitioners as customer success leads</a:t>
            </a:r>
            <a:endParaRPr lang="en-US" sz="850" dirty="0"/>
          </a:p>
        </p:txBody>
      </p:sp>
      <p:sp>
        <p:nvSpPr>
          <p:cNvPr id="22" name="Text 18"/>
          <p:cNvSpPr/>
          <p:nvPr/>
        </p:nvSpPr>
        <p:spPr>
          <a:xfrm>
            <a:off x="5167789" y="4010858"/>
            <a:ext cx="4294703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Competitive Advantage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Depth over breadth creates defensibility; competitors can acquire talent but can't instantly replicate 10+ years of customer feedback baked into vertical accelerators.</a:t>
            </a:r>
            <a:endParaRPr lang="en-US" sz="850" dirty="0"/>
          </a:p>
        </p:txBody>
      </p:sp>
      <p:sp>
        <p:nvSpPr>
          <p:cNvPr id="23" name="Shape 19"/>
          <p:cNvSpPr/>
          <p:nvPr/>
        </p:nvSpPr>
        <p:spPr>
          <a:xfrm>
            <a:off x="9696807" y="1303258"/>
            <a:ext cx="4536638" cy="3554373"/>
          </a:xfrm>
          <a:prstGeom prst="roundRect">
            <a:avLst>
              <a:gd name="adj" fmla="val 134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4" name="Shape 20"/>
          <p:cNvSpPr/>
          <p:nvPr/>
        </p:nvSpPr>
        <p:spPr>
          <a:xfrm>
            <a:off x="9817775" y="142422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6A688"/>
          </a:solidFill>
          <a:ln/>
        </p:spPr>
      </p:sp>
      <p:pic>
        <p:nvPicPr>
          <p:cNvPr id="2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11358" y="1517809"/>
            <a:ext cx="152995" cy="152995"/>
          </a:xfrm>
          <a:prstGeom prst="rect">
            <a:avLst/>
          </a:prstGeom>
        </p:spPr>
      </p:pic>
      <p:sp>
        <p:nvSpPr>
          <p:cNvPr id="26" name="Text 21"/>
          <p:cNvSpPr/>
          <p:nvPr/>
        </p:nvSpPr>
        <p:spPr>
          <a:xfrm>
            <a:off x="9817775" y="1877735"/>
            <a:ext cx="349257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3. Speed-to-Value Through Acceleration</a:t>
            </a:r>
            <a:endParaRPr lang="en-US" sz="1100" dirty="0"/>
          </a:p>
        </p:txBody>
      </p:sp>
      <p:sp>
        <p:nvSpPr>
          <p:cNvPr id="27" name="Text 22"/>
          <p:cNvSpPr/>
          <p:nvPr/>
        </p:nvSpPr>
        <p:spPr>
          <a:xfrm>
            <a:off x="9817775" y="2122884"/>
            <a:ext cx="429470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Proprietary accelerator ecosystem reducing traditional consulting timelines:</a:t>
            </a:r>
            <a:endParaRPr lang="en-US" sz="850" dirty="0"/>
          </a:p>
        </p:txBody>
      </p:sp>
      <p:sp>
        <p:nvSpPr>
          <p:cNvPr id="28" name="Text 23"/>
          <p:cNvSpPr/>
          <p:nvPr/>
        </p:nvSpPr>
        <p:spPr>
          <a:xfrm>
            <a:off x="9817775" y="2372320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50% faster deployment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ATOM.AI reduces time-to-value by 50% through pre-built models, feature stores, and architecture patterns</a:t>
            </a:r>
            <a:endParaRPr lang="en-US" sz="850" dirty="0"/>
          </a:p>
        </p:txBody>
      </p:sp>
      <p:sp>
        <p:nvSpPr>
          <p:cNvPr id="29" name="Text 24"/>
          <p:cNvSpPr/>
          <p:nvPr/>
        </p:nvSpPr>
        <p:spPr>
          <a:xfrm>
            <a:off x="9817775" y="2774871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Weeks not years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Customer Cosmos enables 360-degree customer view in weeks vs. multi-year transformations</a:t>
            </a:r>
            <a:endParaRPr lang="en-US" sz="850" dirty="0"/>
          </a:p>
        </p:txBody>
      </p:sp>
      <p:sp>
        <p:nvSpPr>
          <p:cNvPr id="30" name="Text 25"/>
          <p:cNvSpPr/>
          <p:nvPr/>
        </p:nvSpPr>
        <p:spPr>
          <a:xfrm>
            <a:off x="9817775" y="3177421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Measurable ROI in months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First use-case typically generates 15-25% ROI improvement within 3-6 months</a:t>
            </a:r>
            <a:endParaRPr lang="en-US" sz="850" dirty="0"/>
          </a:p>
        </p:txBody>
      </p:sp>
      <p:sp>
        <p:nvSpPr>
          <p:cNvPr id="31" name="Text 26"/>
          <p:cNvSpPr/>
          <p:nvPr/>
        </p:nvSpPr>
        <p:spPr>
          <a:xfrm>
            <a:off x="9817775" y="3579971"/>
            <a:ext cx="4294703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Scalability through platforms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After first success, clients can self-deploy additional solutions across business units</a:t>
            </a:r>
            <a:endParaRPr lang="en-US" sz="850" dirty="0"/>
          </a:p>
        </p:txBody>
      </p:sp>
      <p:sp>
        <p:nvSpPr>
          <p:cNvPr id="32" name="Text 27"/>
          <p:cNvSpPr/>
          <p:nvPr/>
        </p:nvSpPr>
        <p:spPr>
          <a:xfrm>
            <a:off x="9817775" y="4010858"/>
            <a:ext cx="4294703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Competitive Advantage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Competitors using custom-build approaches require longer engagement cycles; Tredence's accelerators compress timelines while improving outcomes, enabling more efficient business models.</a:t>
            </a:r>
            <a:endParaRPr lang="en-US" sz="850" dirty="0"/>
          </a:p>
        </p:txBody>
      </p:sp>
      <p:sp>
        <p:nvSpPr>
          <p:cNvPr id="33" name="Shape 28"/>
          <p:cNvSpPr/>
          <p:nvPr/>
        </p:nvSpPr>
        <p:spPr>
          <a:xfrm>
            <a:off x="396835" y="4970978"/>
            <a:ext cx="6861572" cy="2465665"/>
          </a:xfrm>
          <a:prstGeom prst="roundRect">
            <a:avLst>
              <a:gd name="adj" fmla="val 193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34" name="Shape 29"/>
          <p:cNvSpPr/>
          <p:nvPr/>
        </p:nvSpPr>
        <p:spPr>
          <a:xfrm>
            <a:off x="517803" y="509194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6A688"/>
          </a:solidFill>
          <a:ln/>
        </p:spPr>
      </p:sp>
      <p:pic>
        <p:nvPicPr>
          <p:cNvPr id="35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1386" y="5185529"/>
            <a:ext cx="152995" cy="152995"/>
          </a:xfrm>
          <a:prstGeom prst="rect">
            <a:avLst/>
          </a:prstGeom>
        </p:spPr>
      </p:pic>
      <p:sp>
        <p:nvSpPr>
          <p:cNvPr id="36" name="Text 30"/>
          <p:cNvSpPr/>
          <p:nvPr/>
        </p:nvSpPr>
        <p:spPr>
          <a:xfrm>
            <a:off x="517803" y="5545455"/>
            <a:ext cx="297001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4. Hyperscaler Partnership Depth</a:t>
            </a:r>
            <a:endParaRPr lang="en-US" sz="1100" dirty="0"/>
          </a:p>
        </p:txBody>
      </p:sp>
      <p:sp>
        <p:nvSpPr>
          <p:cNvPr id="37" name="Text 31"/>
          <p:cNvSpPr/>
          <p:nvPr/>
        </p:nvSpPr>
        <p:spPr>
          <a:xfrm>
            <a:off x="517803" y="5790605"/>
            <a:ext cx="661963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Strategic, exclusive partnerships providing integrated solutions:</a:t>
            </a:r>
            <a:endParaRPr lang="en-US" sz="850" dirty="0"/>
          </a:p>
        </p:txBody>
      </p:sp>
      <p:sp>
        <p:nvSpPr>
          <p:cNvPr id="38" name="Text 32"/>
          <p:cNvSpPr/>
          <p:nvPr/>
        </p:nvSpPr>
        <p:spPr>
          <a:xfrm>
            <a:off x="517803" y="6040041"/>
            <a:ext cx="661963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GCP Partner of Year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Exclusive recognition vs. competitors; deep Vertex AI, BigQuery integration in Customer Cosmos</a:t>
            </a:r>
            <a:endParaRPr lang="en-US" sz="850" dirty="0"/>
          </a:p>
        </p:txBody>
      </p:sp>
      <p:sp>
        <p:nvSpPr>
          <p:cNvPr id="39" name="Text 33"/>
          <p:cNvSpPr/>
          <p:nvPr/>
        </p:nvSpPr>
        <p:spPr>
          <a:xfrm>
            <a:off x="517803" y="6261140"/>
            <a:ext cx="661963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Databricks Premier Partner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250+ certified architects, ATOM.AI built on Lakehouse, Brickbuilder solutions</a:t>
            </a:r>
            <a:endParaRPr lang="en-US" sz="850" dirty="0"/>
          </a:p>
        </p:txBody>
      </p:sp>
      <p:sp>
        <p:nvSpPr>
          <p:cNvPr id="40" name="Text 34"/>
          <p:cNvSpPr/>
          <p:nvPr/>
        </p:nvSpPr>
        <p:spPr>
          <a:xfrm>
            <a:off x="517803" y="6482239"/>
            <a:ext cx="661963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Snowflake Center of Excellence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Migration accelerators reducing implementation by 50%</a:t>
            </a:r>
            <a:endParaRPr lang="en-US" sz="850" dirty="0"/>
          </a:p>
        </p:txBody>
      </p:sp>
      <p:sp>
        <p:nvSpPr>
          <p:cNvPr id="41" name="Text 35"/>
          <p:cNvSpPr/>
          <p:nvPr/>
        </p:nvSpPr>
        <p:spPr>
          <a:xfrm>
            <a:off x="517803" y="6731675"/>
            <a:ext cx="6619637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Competitive Advantage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Partnerships not available to all competitors; exclusive solutions requiring combined capabilities difficult to replicate; reference architectures and pre-built integrations reduce time-to-value.</a:t>
            </a:r>
            <a:endParaRPr lang="en-US" sz="850" dirty="0"/>
          </a:p>
        </p:txBody>
      </p:sp>
      <p:sp>
        <p:nvSpPr>
          <p:cNvPr id="42" name="Shape 36"/>
          <p:cNvSpPr/>
          <p:nvPr/>
        </p:nvSpPr>
        <p:spPr>
          <a:xfrm>
            <a:off x="7371755" y="4970978"/>
            <a:ext cx="6861691" cy="2465665"/>
          </a:xfrm>
          <a:prstGeom prst="roundRect">
            <a:avLst>
              <a:gd name="adj" fmla="val 193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43" name="Shape 37"/>
          <p:cNvSpPr/>
          <p:nvPr/>
        </p:nvSpPr>
        <p:spPr>
          <a:xfrm>
            <a:off x="7492722" y="5091946"/>
            <a:ext cx="340162" cy="340162"/>
          </a:xfrm>
          <a:prstGeom prst="roundRect">
            <a:avLst>
              <a:gd name="adj" fmla="val 26878621"/>
            </a:avLst>
          </a:prstGeom>
          <a:solidFill>
            <a:srgbClr val="26A688"/>
          </a:solidFill>
          <a:ln/>
        </p:spPr>
      </p:sp>
      <p:pic>
        <p:nvPicPr>
          <p:cNvPr id="44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586305" y="5185529"/>
            <a:ext cx="152995" cy="152995"/>
          </a:xfrm>
          <a:prstGeom prst="rect">
            <a:avLst/>
          </a:prstGeom>
        </p:spPr>
      </p:pic>
      <p:sp>
        <p:nvSpPr>
          <p:cNvPr id="45" name="Text 38"/>
          <p:cNvSpPr/>
          <p:nvPr/>
        </p:nvSpPr>
        <p:spPr>
          <a:xfrm>
            <a:off x="7492722" y="5545455"/>
            <a:ext cx="3360896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5. GenAI &amp; Agentic AI Early Leadership</a:t>
            </a:r>
            <a:endParaRPr lang="en-US" sz="1100" dirty="0"/>
          </a:p>
        </p:txBody>
      </p:sp>
      <p:sp>
        <p:nvSpPr>
          <p:cNvPr id="46" name="Text 39"/>
          <p:cNvSpPr/>
          <p:nvPr/>
        </p:nvSpPr>
        <p:spPr>
          <a:xfrm>
            <a:off x="7492722" y="5790605"/>
            <a:ext cx="661975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Positioning Tredence at forefront of autonomous AI innovation:</a:t>
            </a:r>
            <a:endParaRPr lang="en-US" sz="850" dirty="0"/>
          </a:p>
        </p:txBody>
      </p:sp>
      <p:sp>
        <p:nvSpPr>
          <p:cNvPr id="47" name="Text 40"/>
          <p:cNvSpPr/>
          <p:nvPr/>
        </p:nvSpPr>
        <p:spPr>
          <a:xfrm>
            <a:off x="7492722" y="6040041"/>
            <a:ext cx="661975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10% revenue reinvestment in R&amp;D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Significant investment vs. industry norms</a:t>
            </a:r>
            <a:endParaRPr lang="en-US" sz="850" dirty="0"/>
          </a:p>
        </p:txBody>
      </p:sp>
      <p:sp>
        <p:nvSpPr>
          <p:cNvPr id="48" name="Text 41"/>
          <p:cNvSpPr/>
          <p:nvPr/>
        </p:nvSpPr>
        <p:spPr>
          <a:xfrm>
            <a:off x="7492722" y="6261140"/>
            <a:ext cx="661975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Agentic AI training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1,000+ employees trained in autonomous agents</a:t>
            </a:r>
            <a:endParaRPr lang="en-US" sz="850" dirty="0"/>
          </a:p>
        </p:txBody>
      </p:sp>
      <p:sp>
        <p:nvSpPr>
          <p:cNvPr id="49" name="Text 42"/>
          <p:cNvSpPr/>
          <p:nvPr/>
        </p:nvSpPr>
        <p:spPr>
          <a:xfrm>
            <a:off x="7492722" y="6482239"/>
            <a:ext cx="661975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Production deployment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Agents for coding, decision-making, data analysis already in client deployments</a:t>
            </a:r>
            <a:endParaRPr lang="en-US" sz="850" dirty="0"/>
          </a:p>
        </p:txBody>
      </p:sp>
      <p:sp>
        <p:nvSpPr>
          <p:cNvPr id="50" name="Text 43"/>
          <p:cNvSpPr/>
          <p:nvPr/>
        </p:nvSpPr>
        <p:spPr>
          <a:xfrm>
            <a:off x="7492722" y="6703338"/>
            <a:ext cx="661975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400"/>
              </a:lnSpc>
              <a:buSzPct val="100000"/>
              <a:buChar char="•"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Future-ready talent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Building bench of specialists before market-wide demand surge</a:t>
            </a:r>
            <a:endParaRPr lang="en-US" sz="850" dirty="0"/>
          </a:p>
        </p:txBody>
      </p:sp>
      <p:sp>
        <p:nvSpPr>
          <p:cNvPr id="51" name="Text 44"/>
          <p:cNvSpPr/>
          <p:nvPr/>
        </p:nvSpPr>
        <p:spPr>
          <a:xfrm>
            <a:off x="7492722" y="6952774"/>
            <a:ext cx="6619756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Competitive Advantage</a:t>
            </a:r>
            <a:pPr algn="l" indent="0" marL="0">
              <a:lnSpc>
                <a:spcPts val="1400"/>
              </a:lnSpc>
              <a:buNone/>
            </a:pPr>
            <a:r>
              <a:rPr lang="en-US" sz="8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First-mover advantage in agentic AI; when market transitions from GenAI to autonomous agents (2025-2026 timeframe), Tredence's early investment provides edge in delivery and pricing power.</a:t>
            </a:r>
            <a:endParaRPr lang="en-US" sz="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2025-10-30T23:29:34Z</dcterms:created>
  <dcterms:modified xsi:type="dcterms:W3CDTF">2025-10-30T23:29:34Z</dcterms:modified>
</cp:coreProperties>
</file>